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6" r:id="rId4"/>
    <p:sldMasterId id="214748369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Work Sans Medium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  <p:embeddedFont>
      <p:font typeface="Familjen Grotesk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WorkSansMedium-bold.fntdata"/><Relationship Id="rId21" Type="http://schemas.openxmlformats.org/officeDocument/2006/relationships/font" Target="fonts/WorkSansMedium-regular.fntdata"/><Relationship Id="rId24" Type="http://schemas.openxmlformats.org/officeDocument/2006/relationships/font" Target="fonts/WorkSansMedium-boldItalic.fntdata"/><Relationship Id="rId23" Type="http://schemas.openxmlformats.org/officeDocument/2006/relationships/font" Target="fonts/WorkSansMedium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FamiljenGrotesk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amiljenGrotesk-italic.fntdata"/><Relationship Id="rId30" Type="http://schemas.openxmlformats.org/officeDocument/2006/relationships/font" Target="fonts/FamiljenGrotesk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FamiljenGrotesk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3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5991bd5087_3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5991bd5087_3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35991bd5087_3_8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35991bd5087_3_8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5991bd5087_1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35991bd5087_1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5991bd5087_3_8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5991bd5087_3_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5991bd5087_3_8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5991bd5087_3_8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5991bd5087_3_8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5991bd5087_3_8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5991bd5087_3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5991bd5087_3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5991bd5087_3_8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5991bd5087_3_8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35991bd5087_3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35991bd5087_3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5991bd5087_3_7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35991bd5087_3_7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5991bd5087_3_7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5991bd5087_3_7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35991bd5087_3_7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35991bd5087_3_7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5991bd5087_3_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5991bd5087_3_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5991bd5087_3_8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5991bd5087_3_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9" name="Google Shape;99;p2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0" name="Google Shape;100;p2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1" name="Google Shape;101;p2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2" name="Google Shape;102;p2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" name="Google Shape;103;p2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7" name="Google Shape;107;p2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1" name="Google Shape;111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2" name="Google Shape;112;p2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4" name="Google Shape;114;p2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5" name="Google Shape;115;p2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8" name="Google Shape;118;p2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9" name="Google Shape;119;p2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28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2" name="Google Shape;122;p28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3" name="Google Shape;123;p28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4" name="Google Shape;124;p28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7" name="Google Shape;127;p2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8" name="Google Shape;128;p2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31" name="Google Shape;131;p2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2" name="Google Shape;132;p2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3" name="Google Shape;133;p2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4" name="Google Shape;134;p2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5" name="Google Shape;135;p2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9" name="Google Shape;139;p3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2" name="Google Shape;142;p3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3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3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5" name="Google Shape;145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3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1" name="Google Shape;151;p3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3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3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4" name="Google Shape;154;p3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5" name="Google Shape;155;p3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6" name="Google Shape;15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9" name="Google Shape;159;p3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3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3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3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3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p3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3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77" name="Google Shape;177;p35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5"/>
          <p:cNvSpPr txBox="1"/>
          <p:nvPr>
            <p:ph type="title"/>
          </p:nvPr>
        </p:nvSpPr>
        <p:spPr>
          <a:xfrm>
            <a:off x="80350" y="102275"/>
            <a:ext cx="8835000" cy="26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9" name="Google Shape;179;p35"/>
          <p:cNvSpPr/>
          <p:nvPr>
            <p:ph idx="2" type="pic"/>
          </p:nvPr>
        </p:nvSpPr>
        <p:spPr>
          <a:xfrm>
            <a:off x="0" y="2936025"/>
            <a:ext cx="9144000" cy="1344000"/>
          </a:xfrm>
          <a:prstGeom prst="rect">
            <a:avLst/>
          </a:prstGeom>
          <a:noFill/>
          <a:ln>
            <a:noFill/>
          </a:ln>
        </p:spPr>
      </p:sp>
      <p:sp>
        <p:nvSpPr>
          <p:cNvPr id="180" name="Google Shape;180;p35"/>
          <p:cNvSpPr txBox="1"/>
          <p:nvPr>
            <p:ph idx="1" type="subTitle"/>
          </p:nvPr>
        </p:nvSpPr>
        <p:spPr>
          <a:xfrm>
            <a:off x="135589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35"/>
          <p:cNvSpPr txBox="1"/>
          <p:nvPr>
            <p:ph idx="3" type="subTitle"/>
          </p:nvPr>
        </p:nvSpPr>
        <p:spPr>
          <a:xfrm>
            <a:off x="3100296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5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">
  <p:cSld name="CUSTOM_1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84" name="Google Shape;184;p36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6"/>
          <p:cNvSpPr/>
          <p:nvPr>
            <p:ph idx="2" type="pic"/>
          </p:nvPr>
        </p:nvSpPr>
        <p:spPr>
          <a:xfrm>
            <a:off x="4634650" y="7375"/>
            <a:ext cx="4509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86" name="Google Shape;186;p36"/>
          <p:cNvSpPr txBox="1"/>
          <p:nvPr>
            <p:ph type="title"/>
          </p:nvPr>
        </p:nvSpPr>
        <p:spPr>
          <a:xfrm>
            <a:off x="118775" y="390949"/>
            <a:ext cx="4395900" cy="21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7" name="Google Shape;187;p36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8" name="Google Shape;188;p36"/>
          <p:cNvSpPr txBox="1"/>
          <p:nvPr>
            <p:ph idx="3" type="body"/>
          </p:nvPr>
        </p:nvSpPr>
        <p:spPr>
          <a:xfrm>
            <a:off x="120975" y="3104000"/>
            <a:ext cx="4395900" cy="17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2">
  <p:cSld name="CUSTOM_2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90" name="Google Shape;190;p37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7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92" name="Google Shape;192;p37"/>
          <p:cNvSpPr/>
          <p:nvPr>
            <p:ph idx="2" type="pic"/>
          </p:nvPr>
        </p:nvSpPr>
        <p:spPr>
          <a:xfrm>
            <a:off x="0" y="3520300"/>
            <a:ext cx="9144000" cy="1623300"/>
          </a:xfrm>
          <a:prstGeom prst="rect">
            <a:avLst/>
          </a:prstGeom>
          <a:noFill/>
          <a:ln>
            <a:noFill/>
          </a:ln>
        </p:spPr>
      </p:sp>
      <p:sp>
        <p:nvSpPr>
          <p:cNvPr id="193" name="Google Shape;193;p37"/>
          <p:cNvSpPr txBox="1"/>
          <p:nvPr>
            <p:ph type="title"/>
          </p:nvPr>
        </p:nvSpPr>
        <p:spPr>
          <a:xfrm>
            <a:off x="3812425" y="686469"/>
            <a:ext cx="5103000" cy="26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37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5" name="Google Shape;195;p37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</a:defRPr>
            </a:lvl1pPr>
            <a:lvl2pPr lvl="1">
              <a:buNone/>
              <a:defRPr sz="800">
                <a:solidFill>
                  <a:schemeClr val="lt1"/>
                </a:solidFill>
              </a:defRPr>
            </a:lvl2pPr>
            <a:lvl3pPr lvl="2">
              <a:buNone/>
              <a:defRPr sz="800">
                <a:solidFill>
                  <a:schemeClr val="lt1"/>
                </a:solidFill>
              </a:defRPr>
            </a:lvl3pPr>
            <a:lvl4pPr lvl="3">
              <a:buNone/>
              <a:defRPr sz="800">
                <a:solidFill>
                  <a:schemeClr val="lt1"/>
                </a:solidFill>
              </a:defRPr>
            </a:lvl4pPr>
            <a:lvl5pPr lvl="4">
              <a:buNone/>
              <a:defRPr sz="800">
                <a:solidFill>
                  <a:schemeClr val="lt1"/>
                </a:solidFill>
              </a:defRPr>
            </a:lvl5pPr>
            <a:lvl6pPr lvl="5">
              <a:buNone/>
              <a:defRPr sz="800">
                <a:solidFill>
                  <a:schemeClr val="lt1"/>
                </a:solidFill>
              </a:defRPr>
            </a:lvl6pPr>
            <a:lvl7pPr lvl="6">
              <a:buNone/>
              <a:defRPr sz="800">
                <a:solidFill>
                  <a:schemeClr val="lt1"/>
                </a:solidFill>
              </a:defRPr>
            </a:lvl7pPr>
            <a:lvl8pPr lvl="7">
              <a:buNone/>
              <a:defRPr sz="800">
                <a:solidFill>
                  <a:schemeClr val="lt1"/>
                </a:solidFill>
              </a:defRPr>
            </a:lvl8pPr>
            <a:lvl9pPr lvl="8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List">
  <p:cSld name="CUSTOM_2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97" name="Google Shape;197;p38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34" y="0"/>
            <a:ext cx="91439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8"/>
          <p:cNvSpPr/>
          <p:nvPr>
            <p:ph idx="2" type="pic"/>
          </p:nvPr>
        </p:nvSpPr>
        <p:spPr>
          <a:xfrm>
            <a:off x="367725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99" name="Google Shape;199;p38"/>
          <p:cNvSpPr/>
          <p:nvPr>
            <p:ph idx="3" type="pic"/>
          </p:nvPr>
        </p:nvSpPr>
        <p:spPr>
          <a:xfrm>
            <a:off x="2375900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0" name="Google Shape;200;p38"/>
          <p:cNvSpPr/>
          <p:nvPr>
            <p:ph idx="4" type="pic"/>
          </p:nvPr>
        </p:nvSpPr>
        <p:spPr>
          <a:xfrm>
            <a:off x="4510975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1" name="Google Shape;201;p38"/>
          <p:cNvSpPr/>
          <p:nvPr>
            <p:ph idx="5" type="pic"/>
          </p:nvPr>
        </p:nvSpPr>
        <p:spPr>
          <a:xfrm>
            <a:off x="6646050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2" name="Google Shape;202;p38"/>
          <p:cNvSpPr txBox="1"/>
          <p:nvPr>
            <p:ph idx="1" type="subTitle"/>
          </p:nvPr>
        </p:nvSpPr>
        <p:spPr>
          <a:xfrm>
            <a:off x="242125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38"/>
          <p:cNvSpPr txBox="1"/>
          <p:nvPr>
            <p:ph type="title"/>
          </p:nvPr>
        </p:nvSpPr>
        <p:spPr>
          <a:xfrm>
            <a:off x="240129" y="1008800"/>
            <a:ext cx="28521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38"/>
          <p:cNvSpPr txBox="1"/>
          <p:nvPr>
            <p:ph idx="6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5" name="Google Shape;205;p38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6" name="Google Shape;206;p38"/>
          <p:cNvCxnSpPr>
            <a:stCxn id="207" idx="6"/>
            <a:endCxn id="208" idx="2"/>
          </p:cNvCxnSpPr>
          <p:nvPr/>
        </p:nvCxnSpPr>
        <p:spPr>
          <a:xfrm>
            <a:off x="598113" y="2512750"/>
            <a:ext cx="1777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38"/>
          <p:cNvSpPr/>
          <p:nvPr/>
        </p:nvSpPr>
        <p:spPr>
          <a:xfrm>
            <a:off x="367713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8"/>
          <p:cNvSpPr/>
          <p:nvPr/>
        </p:nvSpPr>
        <p:spPr>
          <a:xfrm>
            <a:off x="2375888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8"/>
          <p:cNvSpPr/>
          <p:nvPr/>
        </p:nvSpPr>
        <p:spPr>
          <a:xfrm>
            <a:off x="4510963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8"/>
          <p:cNvSpPr/>
          <p:nvPr/>
        </p:nvSpPr>
        <p:spPr>
          <a:xfrm>
            <a:off x="6646038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1" name="Google Shape;211;p38"/>
          <p:cNvCxnSpPr>
            <a:stCxn id="212" idx="3"/>
          </p:cNvCxnSpPr>
          <p:nvPr/>
        </p:nvCxnSpPr>
        <p:spPr>
          <a:xfrm>
            <a:off x="2606289" y="2511600"/>
            <a:ext cx="1904700" cy="1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38"/>
          <p:cNvCxnSpPr>
            <a:endCxn id="214" idx="1"/>
          </p:cNvCxnSpPr>
          <p:nvPr/>
        </p:nvCxnSpPr>
        <p:spPr>
          <a:xfrm>
            <a:off x="4741339" y="2511600"/>
            <a:ext cx="1904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38"/>
          <p:cNvCxnSpPr>
            <a:stCxn id="201" idx="6"/>
          </p:cNvCxnSpPr>
          <p:nvPr/>
        </p:nvCxnSpPr>
        <p:spPr>
          <a:xfrm>
            <a:off x="6876450" y="2511600"/>
            <a:ext cx="2267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6" name="Google Shape;216;p38"/>
          <p:cNvSpPr txBox="1"/>
          <p:nvPr>
            <p:ph idx="7" type="body"/>
          </p:nvPr>
        </p:nvSpPr>
        <p:spPr>
          <a:xfrm>
            <a:off x="242125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17" name="Google Shape;217;p38"/>
          <p:cNvSpPr txBox="1"/>
          <p:nvPr>
            <p:ph idx="8" type="subTitle"/>
          </p:nvPr>
        </p:nvSpPr>
        <p:spPr>
          <a:xfrm>
            <a:off x="2371200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38"/>
          <p:cNvSpPr txBox="1"/>
          <p:nvPr>
            <p:ph idx="9" type="body"/>
          </p:nvPr>
        </p:nvSpPr>
        <p:spPr>
          <a:xfrm>
            <a:off x="2371200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19" name="Google Shape;219;p38"/>
          <p:cNvSpPr txBox="1"/>
          <p:nvPr>
            <p:ph idx="13" type="subTitle"/>
          </p:nvPr>
        </p:nvSpPr>
        <p:spPr>
          <a:xfrm>
            <a:off x="4514725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8"/>
          <p:cNvSpPr txBox="1"/>
          <p:nvPr>
            <p:ph idx="14" type="body"/>
          </p:nvPr>
        </p:nvSpPr>
        <p:spPr>
          <a:xfrm>
            <a:off x="4514725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21" name="Google Shape;221;p38"/>
          <p:cNvSpPr txBox="1"/>
          <p:nvPr>
            <p:ph idx="15" type="subTitle"/>
          </p:nvPr>
        </p:nvSpPr>
        <p:spPr>
          <a:xfrm>
            <a:off x="6658250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38"/>
          <p:cNvSpPr txBox="1"/>
          <p:nvPr>
            <p:ph idx="16" type="body"/>
          </p:nvPr>
        </p:nvSpPr>
        <p:spPr>
          <a:xfrm>
            <a:off x="6658250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23" name="Google Shape;223;p38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3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25" name="Google Shape;225;p39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34" y="28353"/>
            <a:ext cx="91439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9"/>
          <p:cNvSpPr/>
          <p:nvPr>
            <p:ph idx="2" type="pic"/>
          </p:nvPr>
        </p:nvSpPr>
        <p:spPr>
          <a:xfrm>
            <a:off x="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7" name="Google Shape;227;p39"/>
          <p:cNvSpPr/>
          <p:nvPr>
            <p:ph idx="3" type="pic"/>
          </p:nvPr>
        </p:nvSpPr>
        <p:spPr>
          <a:xfrm>
            <a:off x="2286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8" name="Google Shape;228;p39"/>
          <p:cNvSpPr/>
          <p:nvPr>
            <p:ph idx="4" type="pic"/>
          </p:nvPr>
        </p:nvSpPr>
        <p:spPr>
          <a:xfrm>
            <a:off x="4572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29" name="Google Shape;229;p39"/>
          <p:cNvSpPr/>
          <p:nvPr>
            <p:ph idx="5" type="pic"/>
          </p:nvPr>
        </p:nvSpPr>
        <p:spPr>
          <a:xfrm>
            <a:off x="6858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230" name="Google Shape;230;p39"/>
          <p:cNvSpPr txBox="1"/>
          <p:nvPr>
            <p:ph idx="1" type="subTitle"/>
          </p:nvPr>
        </p:nvSpPr>
        <p:spPr>
          <a:xfrm>
            <a:off x="127077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39"/>
          <p:cNvSpPr txBox="1"/>
          <p:nvPr>
            <p:ph idx="6" type="body"/>
          </p:nvPr>
        </p:nvSpPr>
        <p:spPr>
          <a:xfrm>
            <a:off x="127077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32" name="Google Shape;232;p39"/>
          <p:cNvSpPr txBox="1"/>
          <p:nvPr>
            <p:ph idx="7" type="subTitle"/>
          </p:nvPr>
        </p:nvSpPr>
        <p:spPr>
          <a:xfrm>
            <a:off x="2285997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9"/>
          <p:cNvSpPr txBox="1"/>
          <p:nvPr>
            <p:ph idx="8" type="body"/>
          </p:nvPr>
        </p:nvSpPr>
        <p:spPr>
          <a:xfrm>
            <a:off x="2285997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34" name="Google Shape;234;p39"/>
          <p:cNvSpPr txBox="1"/>
          <p:nvPr>
            <p:ph idx="9" type="subTitle"/>
          </p:nvPr>
        </p:nvSpPr>
        <p:spPr>
          <a:xfrm>
            <a:off x="4572000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39"/>
          <p:cNvSpPr txBox="1"/>
          <p:nvPr>
            <p:ph idx="13" type="body"/>
          </p:nvPr>
        </p:nvSpPr>
        <p:spPr>
          <a:xfrm>
            <a:off x="4572000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36" name="Google Shape;236;p39"/>
          <p:cNvSpPr txBox="1"/>
          <p:nvPr>
            <p:ph idx="14" type="subTitle"/>
          </p:nvPr>
        </p:nvSpPr>
        <p:spPr>
          <a:xfrm>
            <a:off x="6858000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9"/>
          <p:cNvSpPr txBox="1"/>
          <p:nvPr>
            <p:ph idx="15" type="body"/>
          </p:nvPr>
        </p:nvSpPr>
        <p:spPr>
          <a:xfrm>
            <a:off x="6858000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3">
  <p:cSld name="CUSTOM_4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39" name="Google Shape;239;p40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40"/>
          <p:cNvSpPr/>
          <p:nvPr>
            <p:ph idx="2" type="pic"/>
          </p:nvPr>
        </p:nvSpPr>
        <p:spPr>
          <a:xfrm>
            <a:off x="0" y="3517475"/>
            <a:ext cx="9144000" cy="1647900"/>
          </a:xfrm>
          <a:prstGeom prst="rect">
            <a:avLst/>
          </a:prstGeom>
          <a:noFill/>
          <a:ln>
            <a:noFill/>
          </a:ln>
        </p:spPr>
      </p:sp>
      <p:sp>
        <p:nvSpPr>
          <p:cNvPr id="241" name="Google Shape;241;p40"/>
          <p:cNvSpPr txBox="1"/>
          <p:nvPr>
            <p:ph idx="1" type="body"/>
          </p:nvPr>
        </p:nvSpPr>
        <p:spPr>
          <a:xfrm>
            <a:off x="5248661" y="1202375"/>
            <a:ext cx="2957100" cy="19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9pPr>
          </a:lstStyle>
          <a:p/>
        </p:txBody>
      </p:sp>
      <p:sp>
        <p:nvSpPr>
          <p:cNvPr id="242" name="Google Shape;242;p40"/>
          <p:cNvSpPr txBox="1"/>
          <p:nvPr>
            <p:ph idx="3" type="subTitle"/>
          </p:nvPr>
        </p:nvSpPr>
        <p:spPr>
          <a:xfrm>
            <a:off x="5254377" y="891877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3" name="Google Shape;243;p40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4" name="Google Shape;244;p40"/>
          <p:cNvSpPr txBox="1"/>
          <p:nvPr>
            <p:ph type="title"/>
          </p:nvPr>
        </p:nvSpPr>
        <p:spPr>
          <a:xfrm>
            <a:off x="113201" y="455384"/>
            <a:ext cx="4991100" cy="21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5" name="Google Shape;245;p40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40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nn Diagram">
  <p:cSld name="CUSTOM_5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48" name="Google Shape;248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1"/>
          <p:cNvSpPr/>
          <p:nvPr/>
        </p:nvSpPr>
        <p:spPr>
          <a:xfrm>
            <a:off x="1356825" y="688350"/>
            <a:ext cx="3766800" cy="37668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41"/>
          <p:cNvSpPr/>
          <p:nvPr/>
        </p:nvSpPr>
        <p:spPr>
          <a:xfrm>
            <a:off x="4247675" y="688350"/>
            <a:ext cx="3766800" cy="37668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41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2" name="Google Shape;252;p41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3" name="Google Shape;253;p41"/>
          <p:cNvSpPr txBox="1"/>
          <p:nvPr>
            <p:ph idx="2" type="subTitle"/>
          </p:nvPr>
        </p:nvSpPr>
        <p:spPr>
          <a:xfrm>
            <a:off x="1964575" y="1520100"/>
            <a:ext cx="2242200" cy="21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4" name="Google Shape;254;p41"/>
          <p:cNvSpPr txBox="1"/>
          <p:nvPr>
            <p:ph idx="3" type="subTitle"/>
          </p:nvPr>
        </p:nvSpPr>
        <p:spPr>
          <a:xfrm>
            <a:off x="5130600" y="1520100"/>
            <a:ext cx="2242200" cy="21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41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">
  <p:cSld name="CUSTOM_6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57" name="Google Shape;257;p42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42"/>
          <p:cNvSpPr txBox="1"/>
          <p:nvPr>
            <p:ph idx="1" type="subTitle"/>
          </p:nvPr>
        </p:nvSpPr>
        <p:spPr>
          <a:xfrm>
            <a:off x="117372" y="4391579"/>
            <a:ext cx="3600900" cy="58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None/>
              <a:defRPr sz="12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42"/>
          <p:cNvSpPr txBox="1"/>
          <p:nvPr>
            <p:ph idx="2" type="subTitle"/>
          </p:nvPr>
        </p:nvSpPr>
        <p:spPr>
          <a:xfrm>
            <a:off x="5230775" y="861450"/>
            <a:ext cx="3673800" cy="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42"/>
          <p:cNvSpPr txBox="1"/>
          <p:nvPr>
            <p:ph idx="3" type="body"/>
          </p:nvPr>
        </p:nvSpPr>
        <p:spPr>
          <a:xfrm>
            <a:off x="5247739" y="1336579"/>
            <a:ext cx="3566400" cy="22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9pPr>
          </a:lstStyle>
          <a:p/>
        </p:txBody>
      </p:sp>
      <p:sp>
        <p:nvSpPr>
          <p:cNvPr id="261" name="Google Shape;261;p42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2" name="Google Shape;262;p42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3" name="Google Shape;263;p42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rcle Chart">
  <p:cSld name="CUSTOM_7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65" name="Google Shape;265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3"/>
          <p:cNvSpPr/>
          <p:nvPr/>
        </p:nvSpPr>
        <p:spPr>
          <a:xfrm>
            <a:off x="2494000" y="1476600"/>
            <a:ext cx="3666900" cy="36669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43"/>
          <p:cNvSpPr/>
          <p:nvPr/>
        </p:nvSpPr>
        <p:spPr>
          <a:xfrm>
            <a:off x="6161000" y="1818450"/>
            <a:ext cx="2983200" cy="29832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43"/>
          <p:cNvSpPr/>
          <p:nvPr/>
        </p:nvSpPr>
        <p:spPr>
          <a:xfrm>
            <a:off x="0" y="2063100"/>
            <a:ext cx="2493900" cy="24939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43"/>
          <p:cNvSpPr txBox="1"/>
          <p:nvPr>
            <p:ph type="title"/>
          </p:nvPr>
        </p:nvSpPr>
        <p:spPr>
          <a:xfrm>
            <a:off x="2494000" y="1476600"/>
            <a:ext cx="3673800" cy="366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0" name="Google Shape;270;p43"/>
          <p:cNvSpPr txBox="1"/>
          <p:nvPr>
            <p:ph idx="2" type="title"/>
          </p:nvPr>
        </p:nvSpPr>
        <p:spPr>
          <a:xfrm>
            <a:off x="0" y="2063100"/>
            <a:ext cx="2493900" cy="24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43"/>
          <p:cNvSpPr txBox="1"/>
          <p:nvPr>
            <p:ph idx="3" type="title"/>
          </p:nvPr>
        </p:nvSpPr>
        <p:spPr>
          <a:xfrm>
            <a:off x="6161000" y="1818450"/>
            <a:ext cx="2983200" cy="29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43"/>
          <p:cNvSpPr txBox="1"/>
          <p:nvPr>
            <p:ph idx="4" type="title"/>
          </p:nvPr>
        </p:nvSpPr>
        <p:spPr>
          <a:xfrm>
            <a:off x="80350" y="533050"/>
            <a:ext cx="51489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3" name="Google Shape;273;p43"/>
          <p:cNvSpPr txBox="1"/>
          <p:nvPr>
            <p:ph idx="1" type="body"/>
          </p:nvPr>
        </p:nvSpPr>
        <p:spPr>
          <a:xfrm>
            <a:off x="5111325" y="489303"/>
            <a:ext cx="3666900" cy="12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9pPr>
          </a:lstStyle>
          <a:p/>
        </p:txBody>
      </p:sp>
      <p:sp>
        <p:nvSpPr>
          <p:cNvPr id="274" name="Google Shape;274;p43"/>
          <p:cNvSpPr txBox="1"/>
          <p:nvPr>
            <p:ph idx="5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5" name="Google Shape;275;p43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6" name="Google Shape;276;p43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4">
  <p:cSld name="CUSTOM_8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78" name="Google Shape;278;p44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44"/>
          <p:cNvSpPr/>
          <p:nvPr>
            <p:ph idx="2" type="pic"/>
          </p:nvPr>
        </p:nvSpPr>
        <p:spPr>
          <a:xfrm>
            <a:off x="6794500" y="0"/>
            <a:ext cx="2349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80" name="Google Shape;280;p44"/>
          <p:cNvSpPr txBox="1"/>
          <p:nvPr>
            <p:ph idx="1" type="body"/>
          </p:nvPr>
        </p:nvSpPr>
        <p:spPr>
          <a:xfrm>
            <a:off x="3108525" y="3747700"/>
            <a:ext cx="3549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81" name="Google Shape;281;p44"/>
          <p:cNvSpPr txBox="1"/>
          <p:nvPr>
            <p:ph idx="3" type="subTitle"/>
          </p:nvPr>
        </p:nvSpPr>
        <p:spPr>
          <a:xfrm>
            <a:off x="117372" y="3520186"/>
            <a:ext cx="3600900" cy="58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None/>
              <a:defRPr sz="12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2" name="Google Shape;282;p44"/>
          <p:cNvSpPr txBox="1"/>
          <p:nvPr>
            <p:ph idx="4" type="body"/>
          </p:nvPr>
        </p:nvSpPr>
        <p:spPr>
          <a:xfrm>
            <a:off x="55300" y="41175"/>
            <a:ext cx="6603000" cy="32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and Statistics">
  <p:cSld name="CUSTOM_9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84" name="Google Shape;284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45"/>
          <p:cNvSpPr txBox="1"/>
          <p:nvPr>
            <p:ph type="title"/>
          </p:nvPr>
        </p:nvSpPr>
        <p:spPr>
          <a:xfrm>
            <a:off x="6658265" y="8412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45"/>
          <p:cNvSpPr txBox="1"/>
          <p:nvPr>
            <p:ph idx="1" type="subTitle"/>
          </p:nvPr>
        </p:nvSpPr>
        <p:spPr>
          <a:xfrm>
            <a:off x="6671415" y="13234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45"/>
          <p:cNvSpPr txBox="1"/>
          <p:nvPr>
            <p:ph idx="2" type="body"/>
          </p:nvPr>
        </p:nvSpPr>
        <p:spPr>
          <a:xfrm>
            <a:off x="2506950" y="883225"/>
            <a:ext cx="3866700" cy="27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9pPr>
          </a:lstStyle>
          <a:p/>
        </p:txBody>
      </p:sp>
      <p:sp>
        <p:nvSpPr>
          <p:cNvPr id="288" name="Google Shape;288;p45"/>
          <p:cNvSpPr txBox="1"/>
          <p:nvPr>
            <p:ph idx="3" type="title"/>
          </p:nvPr>
        </p:nvSpPr>
        <p:spPr>
          <a:xfrm>
            <a:off x="101700" y="901050"/>
            <a:ext cx="2269500" cy="15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9" name="Google Shape;289;p45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0" name="Google Shape;290;p45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1" name="Google Shape;291;p45"/>
          <p:cNvSpPr txBox="1"/>
          <p:nvPr>
            <p:ph idx="5" type="title"/>
          </p:nvPr>
        </p:nvSpPr>
        <p:spPr>
          <a:xfrm>
            <a:off x="6658265" y="18440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45"/>
          <p:cNvSpPr txBox="1"/>
          <p:nvPr>
            <p:ph idx="6" type="subTitle"/>
          </p:nvPr>
        </p:nvSpPr>
        <p:spPr>
          <a:xfrm>
            <a:off x="6671415" y="23262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45"/>
          <p:cNvSpPr txBox="1"/>
          <p:nvPr>
            <p:ph idx="7" type="title"/>
          </p:nvPr>
        </p:nvSpPr>
        <p:spPr>
          <a:xfrm>
            <a:off x="6658265" y="28468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45"/>
          <p:cNvSpPr txBox="1"/>
          <p:nvPr>
            <p:ph idx="8" type="subTitle"/>
          </p:nvPr>
        </p:nvSpPr>
        <p:spPr>
          <a:xfrm>
            <a:off x="6671415" y="33290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45"/>
          <p:cNvSpPr txBox="1"/>
          <p:nvPr>
            <p:ph idx="9" type="title"/>
          </p:nvPr>
        </p:nvSpPr>
        <p:spPr>
          <a:xfrm>
            <a:off x="6658265" y="38496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45"/>
          <p:cNvSpPr txBox="1"/>
          <p:nvPr>
            <p:ph idx="13" type="subTitle"/>
          </p:nvPr>
        </p:nvSpPr>
        <p:spPr>
          <a:xfrm>
            <a:off x="6671415" y="43318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45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CUSTOM_10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99" name="Google Shape;299;p46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46"/>
          <p:cNvSpPr txBox="1"/>
          <p:nvPr>
            <p:ph idx="1" type="subTitle"/>
          </p:nvPr>
        </p:nvSpPr>
        <p:spPr>
          <a:xfrm>
            <a:off x="117187" y="1032979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1" name="Google Shape;301;p46"/>
          <p:cNvSpPr txBox="1"/>
          <p:nvPr>
            <p:ph idx="2" type="body"/>
          </p:nvPr>
        </p:nvSpPr>
        <p:spPr>
          <a:xfrm>
            <a:off x="1062076" y="1050728"/>
            <a:ext cx="8000400" cy="36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514350" lvl="0" marL="4572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indent="-514350" lvl="1" marL="9144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indent="-514350" lvl="2" marL="13716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indent="-514350" lvl="3" marL="18288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indent="-514350" lvl="4" marL="22860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indent="-514350" lvl="5" marL="27432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indent="-514350" lvl="6" marL="32004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indent="-514350" lvl="7" marL="36576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indent="-514350" lvl="8" marL="41148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302" name="Google Shape;302;p46"/>
          <p:cNvSpPr txBox="1"/>
          <p:nvPr>
            <p:ph idx="3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3" name="Google Shape;303;p46"/>
          <p:cNvSpPr txBox="1"/>
          <p:nvPr>
            <p:ph idx="4" type="subTitle"/>
          </p:nvPr>
        </p:nvSpPr>
        <p:spPr>
          <a:xfrm>
            <a:off x="117187" y="438391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4" name="Google Shape;304;p46"/>
          <p:cNvSpPr txBox="1"/>
          <p:nvPr>
            <p:ph idx="5" type="subTitle"/>
          </p:nvPr>
        </p:nvSpPr>
        <p:spPr>
          <a:xfrm>
            <a:off x="117187" y="1511684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5" name="Google Shape;305;p46"/>
          <p:cNvSpPr txBox="1"/>
          <p:nvPr>
            <p:ph idx="6" type="subTitle"/>
          </p:nvPr>
        </p:nvSpPr>
        <p:spPr>
          <a:xfrm>
            <a:off x="117187" y="1990389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6" name="Google Shape;306;p46"/>
          <p:cNvSpPr txBox="1"/>
          <p:nvPr>
            <p:ph idx="7" type="subTitle"/>
          </p:nvPr>
        </p:nvSpPr>
        <p:spPr>
          <a:xfrm>
            <a:off x="117187" y="246909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7" name="Google Shape;307;p46"/>
          <p:cNvSpPr txBox="1"/>
          <p:nvPr>
            <p:ph idx="8" type="subTitle"/>
          </p:nvPr>
        </p:nvSpPr>
        <p:spPr>
          <a:xfrm>
            <a:off x="117187" y="2947800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8" name="Google Shape;308;p46"/>
          <p:cNvSpPr txBox="1"/>
          <p:nvPr>
            <p:ph idx="9" type="subTitle"/>
          </p:nvPr>
        </p:nvSpPr>
        <p:spPr>
          <a:xfrm>
            <a:off x="117187" y="342650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09" name="Google Shape;309;p46"/>
          <p:cNvSpPr txBox="1"/>
          <p:nvPr>
            <p:ph idx="13" type="subTitle"/>
          </p:nvPr>
        </p:nvSpPr>
        <p:spPr>
          <a:xfrm>
            <a:off x="117187" y="3905210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46"/>
          <p:cNvSpPr txBox="1"/>
          <p:nvPr>
            <p:ph type="title"/>
          </p:nvPr>
        </p:nvSpPr>
        <p:spPr>
          <a:xfrm>
            <a:off x="6060800" y="401925"/>
            <a:ext cx="2863800" cy="7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46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12" name="Google Shape;312;p46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08">
          <p15:clr>
            <a:srgbClr val="E46962"/>
          </p15:clr>
        </p15:guide>
        <p15:guide id="2" orient="horz" pos="720">
          <p15:clr>
            <a:srgbClr val="E46962"/>
          </p15:clr>
        </p15:guide>
        <p15:guide id="3" orient="horz" pos="2827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ll Quote">
  <p:cSld name="CUSTOM_11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14" name="Google Shape;314;p47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7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6" name="Google Shape;316;p47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7" name="Google Shape;317;p47"/>
          <p:cNvSpPr txBox="1"/>
          <p:nvPr>
            <p:ph idx="2" type="body"/>
          </p:nvPr>
        </p:nvSpPr>
        <p:spPr>
          <a:xfrm>
            <a:off x="224364" y="1021700"/>
            <a:ext cx="7739700" cy="324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1pPr>
            <a:lvl2pPr indent="-457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2pPr>
            <a:lvl3pPr indent="-457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3pPr>
            <a:lvl4pPr indent="-457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4pPr>
            <a:lvl5pPr indent="-457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5pPr>
            <a:lvl6pPr indent="-457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6pPr>
            <a:lvl7pPr indent="-457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7pPr>
            <a:lvl8pPr indent="-457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8pPr>
            <a:lvl9pPr indent="-457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9pPr>
          </a:lstStyle>
          <a:p/>
        </p:txBody>
      </p:sp>
      <p:sp>
        <p:nvSpPr>
          <p:cNvPr id="318" name="Google Shape;318;p47"/>
          <p:cNvSpPr txBox="1"/>
          <p:nvPr/>
        </p:nvSpPr>
        <p:spPr>
          <a:xfrm>
            <a:off x="234386" y="399350"/>
            <a:ext cx="3501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  <a:latin typeface="Familjen Grotesk"/>
                <a:ea typeface="Familjen Grotesk"/>
                <a:cs typeface="Familjen Grotesk"/>
                <a:sym typeface="Familjen Grotesk"/>
              </a:rPr>
              <a:t>“</a:t>
            </a:r>
            <a:endParaRPr sz="4800">
              <a:solidFill>
                <a:schemeClr val="lt1"/>
              </a:solidFill>
              <a:latin typeface="Familjen Grotesk"/>
              <a:ea typeface="Familjen Grotesk"/>
              <a:cs typeface="Familjen Grotesk"/>
              <a:sym typeface="Familjen Grotesk"/>
            </a:endParaRPr>
          </a:p>
        </p:txBody>
      </p:sp>
      <p:sp>
        <p:nvSpPr>
          <p:cNvPr id="319" name="Google Shape;319;p47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s Phone + Tablet">
  <p:cSld name="CUSTOM_12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21" name="Google Shape;321;p48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3" name="Google Shape;323;p48"/>
          <p:cNvSpPr/>
          <p:nvPr>
            <p:ph idx="2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48"/>
          <p:cNvSpPr/>
          <p:nvPr>
            <p:ph idx="3" type="pic"/>
          </p:nvPr>
        </p:nvSpPr>
        <p:spPr>
          <a:xfrm>
            <a:off x="3502638" y="866550"/>
            <a:ext cx="4531500" cy="3409500"/>
          </a:xfrm>
          <a:prstGeom prst="roundRect">
            <a:avLst>
              <a:gd fmla="val 4099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p48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6" name="Google Shape;326;p48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7" name="Google Shape;327;p48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3 Phones">
  <p:cSld name="CUSTOM_12_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29" name="Google Shape;329;p49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1" name="Google Shape;331;p49"/>
          <p:cNvSpPr/>
          <p:nvPr>
            <p:ph idx="2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p49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3" name="Google Shape;333;p49"/>
          <p:cNvSpPr txBox="1"/>
          <p:nvPr>
            <p:ph idx="3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Google Shape;334;p49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35" name="Google Shape;335;p49"/>
          <p:cNvSpPr/>
          <p:nvPr>
            <p:ph idx="4" type="pic"/>
          </p:nvPr>
        </p:nvSpPr>
        <p:spPr>
          <a:xfrm>
            <a:off x="3764988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p49"/>
          <p:cNvSpPr/>
          <p:nvPr>
            <p:ph idx="5" type="pic"/>
          </p:nvPr>
        </p:nvSpPr>
        <p:spPr>
          <a:xfrm>
            <a:off x="642011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Phone + Desktop">
  <p:cSld name="CUSTOM_13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338" name="Google Shape;338;p50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0" name="Google Shape;340;p50"/>
          <p:cNvSpPr/>
          <p:nvPr/>
        </p:nvSpPr>
        <p:spPr>
          <a:xfrm>
            <a:off x="5187043" y="3541650"/>
            <a:ext cx="1091100" cy="7347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50"/>
          <p:cNvSpPr/>
          <p:nvPr>
            <p:ph idx="2" type="pic"/>
          </p:nvPr>
        </p:nvSpPr>
        <p:spPr>
          <a:xfrm>
            <a:off x="3417343" y="934850"/>
            <a:ext cx="4630500" cy="2606700"/>
          </a:xfrm>
          <a:prstGeom prst="roundRect">
            <a:avLst>
              <a:gd fmla="val 1120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50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3" name="Google Shape;343;p50"/>
          <p:cNvSpPr txBox="1"/>
          <p:nvPr>
            <p:ph idx="3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4" name="Google Shape;344;p50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45" name="Google Shape;345;p50"/>
          <p:cNvSpPr/>
          <p:nvPr>
            <p:ph idx="4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38" Type="http://schemas.openxmlformats.org/officeDocument/2006/relationships/theme" Target="../theme/theme2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28600" y="223475"/>
            <a:ext cx="8686800" cy="23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228600" y="2909450"/>
            <a:ext cx="86868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19">
          <p15:clr>
            <a:srgbClr val="E46962"/>
          </p15:clr>
        </p15:guide>
        <p15:guide id="2" pos="593">
          <p15:clr>
            <a:srgbClr val="E46962"/>
          </p15:clr>
        </p15:guide>
        <p15:guide id="3" pos="669">
          <p15:clr>
            <a:srgbClr val="E46962"/>
          </p15:clr>
        </p15:guide>
        <p15:guide id="4" pos="1044">
          <p15:clr>
            <a:srgbClr val="E46962"/>
          </p15:clr>
        </p15:guide>
        <p15:guide id="5" pos="1119">
          <p15:clr>
            <a:srgbClr val="E46962"/>
          </p15:clr>
        </p15:guide>
        <p15:guide id="6" pos="1494">
          <p15:clr>
            <a:srgbClr val="E46962"/>
          </p15:clr>
        </p15:guide>
        <p15:guide id="7" pos="1569">
          <p15:clr>
            <a:srgbClr val="E46962"/>
          </p15:clr>
        </p15:guide>
        <p15:guide id="8" pos="1944">
          <p15:clr>
            <a:srgbClr val="E46962"/>
          </p15:clr>
        </p15:guide>
        <p15:guide id="9" pos="2019">
          <p15:clr>
            <a:srgbClr val="E46962"/>
          </p15:clr>
        </p15:guide>
        <p15:guide id="10" pos="2394">
          <p15:clr>
            <a:srgbClr val="E46962"/>
          </p15:clr>
        </p15:guide>
        <p15:guide id="11" pos="2469">
          <p15:clr>
            <a:srgbClr val="E46962"/>
          </p15:clr>
        </p15:guide>
        <p15:guide id="12" pos="2844">
          <p15:clr>
            <a:srgbClr val="E46962"/>
          </p15:clr>
        </p15:guide>
        <p15:guide id="13" pos="2919">
          <p15:clr>
            <a:srgbClr val="E46962"/>
          </p15:clr>
        </p15:guide>
        <p15:guide id="14" pos="3294">
          <p15:clr>
            <a:srgbClr val="E46962"/>
          </p15:clr>
        </p15:guide>
        <p15:guide id="15" pos="3370">
          <p15:clr>
            <a:srgbClr val="E46962"/>
          </p15:clr>
        </p15:guide>
        <p15:guide id="16" pos="3744">
          <p15:clr>
            <a:srgbClr val="E46962"/>
          </p15:clr>
        </p15:guide>
        <p15:guide id="17" pos="3820">
          <p15:clr>
            <a:srgbClr val="E46962"/>
          </p15:clr>
        </p15:guide>
        <p15:guide id="18" pos="4194">
          <p15:clr>
            <a:srgbClr val="E46962"/>
          </p15:clr>
        </p15:guide>
        <p15:guide id="19" pos="4270">
          <p15:clr>
            <a:srgbClr val="E46962"/>
          </p15:clr>
        </p15:guide>
        <p15:guide id="20" pos="4644">
          <p15:clr>
            <a:srgbClr val="E46962"/>
          </p15:clr>
        </p15:guide>
        <p15:guide id="21" pos="4720">
          <p15:clr>
            <a:srgbClr val="E46962"/>
          </p15:clr>
        </p15:guide>
        <p15:guide id="22" pos="5094">
          <p15:clr>
            <a:srgbClr val="E46962"/>
          </p15:clr>
        </p15:guide>
        <p15:guide id="23" pos="5170">
          <p15:clr>
            <a:srgbClr val="E46962"/>
          </p15:clr>
        </p15:guide>
        <p15:guide id="24" pos="5544">
          <p15:clr>
            <a:srgbClr val="E46962"/>
          </p15:clr>
        </p15:guide>
        <p15:guide id="25" orient="horz" pos="141">
          <p15:clr>
            <a:srgbClr val="E46962"/>
          </p15:clr>
        </p15:guide>
        <p15:guide id="26" orient="horz" pos="3061">
          <p15:clr>
            <a:srgbClr val="E46962"/>
          </p15:clr>
        </p15:guide>
        <p15:guide id="27" pos="144">
          <p15:clr>
            <a:srgbClr val="E46962"/>
          </p15:clr>
        </p15:guide>
        <p15:guide id="28" pos="5616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app.powerbi.com/groups/me/reports/dacf2a61-13b8-4f56-b059-ac9b4055137e/ReportSection3e7beeac784dc7ccd99a?experience=power-bi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1"/>
          <p:cNvSpPr txBox="1"/>
          <p:nvPr>
            <p:ph type="title"/>
          </p:nvPr>
        </p:nvSpPr>
        <p:spPr>
          <a:xfrm>
            <a:off x="120975" y="837076"/>
            <a:ext cx="4395900" cy="29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"/>
              <a:t>Bitcoin Market Trends &amp; Sentiment Analysis </a:t>
            </a:r>
            <a:endParaRPr b="1"/>
          </a:p>
        </p:txBody>
      </p:sp>
      <p:sp>
        <p:nvSpPr>
          <p:cNvPr id="351" name="Google Shape;351;p51"/>
          <p:cNvSpPr txBox="1"/>
          <p:nvPr>
            <p:ph idx="1" type="subTitle"/>
          </p:nvPr>
        </p:nvSpPr>
        <p:spPr>
          <a:xfrm>
            <a:off x="126525" y="95075"/>
            <a:ext cx="4254600" cy="5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DS 598 Engineering Big Data </a:t>
            </a:r>
            <a:endParaRPr b="1" sz="1800"/>
          </a:p>
        </p:txBody>
      </p:sp>
      <p:sp>
        <p:nvSpPr>
          <p:cNvPr id="352" name="Google Shape;352;p51"/>
          <p:cNvSpPr txBox="1"/>
          <p:nvPr>
            <p:ph idx="3" type="body"/>
          </p:nvPr>
        </p:nvSpPr>
        <p:spPr>
          <a:xfrm>
            <a:off x="120975" y="4346475"/>
            <a:ext cx="4395900" cy="58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Submitted By: </a:t>
            </a:r>
            <a:endParaRPr b="1"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Aashrey Jain, Matthew Maslow, Ishanay Sharma</a:t>
            </a:r>
            <a:endParaRPr b="1" sz="1200"/>
          </a:p>
        </p:txBody>
      </p:sp>
      <p:pic>
        <p:nvPicPr>
          <p:cNvPr id="353" name="Google Shape;353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0975" y="837075"/>
            <a:ext cx="4254600" cy="32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4" name="Google Shape;424;p60"/>
          <p:cNvSpPr txBox="1"/>
          <p:nvPr>
            <p:ph idx="1" type="subTitle"/>
          </p:nvPr>
        </p:nvSpPr>
        <p:spPr>
          <a:xfrm>
            <a:off x="195625" y="152650"/>
            <a:ext cx="8555100" cy="6690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/>
              <a:t>THE SENTIMENTAL MODEL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425" name="Google Shape;425;p60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6" name="Google Shape;426;p60"/>
          <p:cNvSpPr txBox="1"/>
          <p:nvPr/>
        </p:nvSpPr>
        <p:spPr>
          <a:xfrm>
            <a:off x="396900" y="916000"/>
            <a:ext cx="8350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6F5EC"/>
                </a:solidFill>
              </a:rPr>
              <a:t>Input Features were the daily data over the past month including:</a:t>
            </a:r>
            <a:endParaRPr sz="1800">
              <a:solidFill>
                <a:srgbClr val="F6F5EC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6F5EC"/>
              </a:buClr>
              <a:buSzPts val="1800"/>
              <a:buChar char="●"/>
            </a:pPr>
            <a:r>
              <a:rPr lang="en" sz="1800">
                <a:solidFill>
                  <a:srgbClr val="F6F5EC"/>
                </a:solidFill>
              </a:rPr>
              <a:t>Sentiment features: average and rolling sentiment scores from tweets and news</a:t>
            </a:r>
            <a:endParaRPr sz="1800">
              <a:solidFill>
                <a:srgbClr val="F6F5EC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800"/>
              <a:buChar char="●"/>
            </a:pPr>
            <a:r>
              <a:rPr lang="en" sz="1800">
                <a:solidFill>
                  <a:srgbClr val="F6F5EC"/>
                </a:solidFill>
              </a:rPr>
              <a:t>Market features: daily return, volatility, SMA, RSI</a:t>
            </a:r>
            <a:endParaRPr sz="1800">
              <a:solidFill>
                <a:srgbClr val="F6F5EC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6F5EC"/>
                </a:solidFill>
              </a:rPr>
              <a:t>Prediction Target:</a:t>
            </a:r>
            <a:r>
              <a:rPr lang="en" sz="1800">
                <a:solidFill>
                  <a:srgbClr val="F6F5EC"/>
                </a:solidFill>
              </a:rPr>
              <a:t> Next-day return of Bitcoin price</a:t>
            </a:r>
            <a:endParaRPr sz="1800">
              <a:solidFill>
                <a:srgbClr val="F6F5EC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6F5EC"/>
                </a:solidFill>
              </a:rPr>
              <a:t>Inference Output:</a:t>
            </a:r>
            <a:r>
              <a:rPr lang="en" sz="1800">
                <a:solidFill>
                  <a:srgbClr val="F6F5EC"/>
                </a:solidFill>
              </a:rPr>
              <a:t> A continuous return forecast</a:t>
            </a:r>
            <a:endParaRPr sz="1800">
              <a:solidFill>
                <a:srgbClr val="F6F5EC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F6F5EC"/>
                </a:solidFill>
              </a:rPr>
              <a:t>Decision Mapping:</a:t>
            </a:r>
            <a:endParaRPr b="1"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Forecast ≥ +0.1% → </a:t>
            </a:r>
            <a:r>
              <a:rPr b="1" lang="en" sz="1800">
                <a:solidFill>
                  <a:srgbClr val="188038"/>
                </a:solidFill>
              </a:rPr>
              <a:t>Buy</a:t>
            </a:r>
            <a:endParaRPr b="1" sz="1800">
              <a:solidFill>
                <a:srgbClr val="188038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Forecast ≤ −0.1% → </a:t>
            </a:r>
            <a:r>
              <a:rPr b="1" lang="en" sz="1800">
                <a:solidFill>
                  <a:srgbClr val="FF0000"/>
                </a:solidFill>
              </a:rPr>
              <a:t>Sell</a:t>
            </a:r>
            <a:endParaRPr b="1" sz="1800">
              <a:solidFill>
                <a:srgbClr val="FF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</a:pPr>
            <a:r>
              <a:rPr lang="en" sz="1800">
                <a:solidFill>
                  <a:schemeClr val="lt1"/>
                </a:solidFill>
              </a:rPr>
              <a:t>Otherwise → </a:t>
            </a:r>
            <a:r>
              <a:rPr b="1" lang="en" sz="1800">
                <a:solidFill>
                  <a:srgbClr val="FFFF00"/>
                </a:solidFill>
              </a:rPr>
              <a:t>Hold</a:t>
            </a:r>
            <a:endParaRPr b="1" sz="1800">
              <a:solidFill>
                <a:srgbClr val="FFFF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Google Shape;432;p61"/>
          <p:cNvSpPr txBox="1"/>
          <p:nvPr>
            <p:ph idx="1" type="subTitle"/>
          </p:nvPr>
        </p:nvSpPr>
        <p:spPr>
          <a:xfrm>
            <a:off x="195625" y="152650"/>
            <a:ext cx="8555100" cy="6822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Predictive Data Analytics / Dashboard</a:t>
            </a:r>
            <a:endParaRPr b="1" sz="2400"/>
          </a:p>
        </p:txBody>
      </p:sp>
      <p:sp>
        <p:nvSpPr>
          <p:cNvPr id="433" name="Google Shape;433;p61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4" name="Google Shape;434;p61"/>
          <p:cNvSpPr txBox="1"/>
          <p:nvPr/>
        </p:nvSpPr>
        <p:spPr>
          <a:xfrm>
            <a:off x="396900" y="1824950"/>
            <a:ext cx="8350200" cy="18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 u="sng">
                <a:solidFill>
                  <a:srgbClr val="F6F5EC"/>
                </a:solidFill>
                <a:latin typeface="Work Sans"/>
                <a:ea typeface="Work Sans"/>
                <a:cs typeface="Work Sans"/>
                <a:sym typeface="Work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https://app.powerbi.com/groups/me/reports/dacf2a61-13b8-4f56-b059-ac9b4055137e/ReportSection3e7beeac784dc7ccd99a?experience=power-bi</a:t>
            </a:r>
            <a:endParaRPr b="1" sz="2400">
              <a:solidFill>
                <a:srgbClr val="F6F5EC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62"/>
          <p:cNvSpPr txBox="1"/>
          <p:nvPr>
            <p:ph idx="1" type="subTitle"/>
          </p:nvPr>
        </p:nvSpPr>
        <p:spPr>
          <a:xfrm>
            <a:off x="195625" y="152650"/>
            <a:ext cx="8555100" cy="7182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KEY FINDINGS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441" name="Google Shape;441;p62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2" name="Google Shape;442;p62"/>
          <p:cNvSpPr txBox="1"/>
          <p:nvPr/>
        </p:nvSpPr>
        <p:spPr>
          <a:xfrm>
            <a:off x="396900" y="1051625"/>
            <a:ext cx="8350200" cy="380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</a:rPr>
              <a:t>Key Findings:</a:t>
            </a:r>
            <a:endParaRPr b="1"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b="1" lang="en" sz="1500">
                <a:solidFill>
                  <a:schemeClr val="lt1"/>
                </a:solidFill>
              </a:rPr>
              <a:t>Short-term sentiment shifts (3–7 day)</a:t>
            </a:r>
            <a:r>
              <a:rPr lang="en" sz="1500">
                <a:solidFill>
                  <a:schemeClr val="lt1"/>
                </a:solidFill>
              </a:rPr>
              <a:t> often align with spikes in </a:t>
            </a:r>
            <a:r>
              <a:rPr b="1" lang="en" sz="1500">
                <a:solidFill>
                  <a:schemeClr val="lt1"/>
                </a:solidFill>
              </a:rPr>
              <a:t>volatility</a:t>
            </a:r>
            <a:r>
              <a:rPr lang="en" sz="1500">
                <a:solidFill>
                  <a:schemeClr val="lt1"/>
                </a:solidFill>
              </a:rPr>
              <a:t>, suggesting social media sentiment can act as an early signal for unstable market conditions.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The </a:t>
            </a:r>
            <a:r>
              <a:rPr b="1" lang="en" sz="1500">
                <a:solidFill>
                  <a:schemeClr val="lt1"/>
                </a:solidFill>
              </a:rPr>
              <a:t>14-day RSI</a:t>
            </a:r>
            <a:r>
              <a:rPr lang="en" sz="1500">
                <a:solidFill>
                  <a:schemeClr val="lt1"/>
                </a:solidFill>
              </a:rPr>
              <a:t> showed a consistent relationship with </a:t>
            </a:r>
            <a:r>
              <a:rPr b="1" lang="en" sz="1500">
                <a:solidFill>
                  <a:schemeClr val="lt1"/>
                </a:solidFill>
              </a:rPr>
              <a:t>Bitcoin price trends</a:t>
            </a:r>
            <a:r>
              <a:rPr lang="en" sz="1500">
                <a:solidFill>
                  <a:schemeClr val="lt1"/>
                </a:solidFill>
              </a:rPr>
              <a:t>, reinforcing its value as a predictive technical indicator.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b="1" lang="en" sz="1500">
                <a:solidFill>
                  <a:schemeClr val="lt1"/>
                </a:solidFill>
              </a:rPr>
              <a:t>Scatterplot clustering by year</a:t>
            </a:r>
            <a:r>
              <a:rPr lang="en" sz="1500">
                <a:solidFill>
                  <a:schemeClr val="lt1"/>
                </a:solidFill>
              </a:rPr>
              <a:t> revealed distinct momentum and pricing behavior, with </a:t>
            </a:r>
            <a:r>
              <a:rPr b="1" lang="en" sz="1500">
                <a:solidFill>
                  <a:schemeClr val="lt1"/>
                </a:solidFill>
              </a:rPr>
              <a:t>2021</a:t>
            </a:r>
            <a:r>
              <a:rPr lang="en" sz="1500">
                <a:solidFill>
                  <a:schemeClr val="lt1"/>
                </a:solidFill>
              </a:rPr>
              <a:t> standing out due to high price variance and RSI extremes.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Yearly comparisons showed that </a:t>
            </a:r>
            <a:r>
              <a:rPr b="1" lang="en" sz="1500">
                <a:solidFill>
                  <a:schemeClr val="lt1"/>
                </a:solidFill>
              </a:rPr>
              <a:t>positive sentiment</a:t>
            </a:r>
            <a:r>
              <a:rPr lang="en" sz="1500">
                <a:solidFill>
                  <a:schemeClr val="lt1"/>
                </a:solidFill>
              </a:rPr>
              <a:t> (especially in 2017 and 2021) often preceded or coincided with price surges, supporting a correlation between public opinion and market optimism.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8" name="Google Shape;448;p63"/>
          <p:cNvSpPr txBox="1"/>
          <p:nvPr>
            <p:ph idx="1" type="subTitle"/>
          </p:nvPr>
        </p:nvSpPr>
        <p:spPr>
          <a:xfrm>
            <a:off x="195625" y="152650"/>
            <a:ext cx="8555100" cy="6171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LIMITATIONS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449" name="Google Shape;449;p63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0" name="Google Shape;450;p63"/>
          <p:cNvSpPr txBox="1"/>
          <p:nvPr/>
        </p:nvSpPr>
        <p:spPr>
          <a:xfrm>
            <a:off x="396900" y="769825"/>
            <a:ext cx="8350200" cy="40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</a:rPr>
              <a:t>Limitations:</a:t>
            </a:r>
            <a:endParaRPr b="1"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b="1" lang="en" sz="1500">
                <a:solidFill>
                  <a:schemeClr val="lt1"/>
                </a:solidFill>
              </a:rPr>
              <a:t>Data is historical only</a:t>
            </a:r>
            <a:r>
              <a:rPr lang="en" sz="1500">
                <a:solidFill>
                  <a:schemeClr val="lt1"/>
                </a:solidFill>
              </a:rPr>
              <a:t> — the dashboard does not yet incorporate </a:t>
            </a:r>
            <a:r>
              <a:rPr b="1" lang="en" sz="1500">
                <a:solidFill>
                  <a:schemeClr val="lt1"/>
                </a:solidFill>
              </a:rPr>
              <a:t>real-time updates</a:t>
            </a:r>
            <a:r>
              <a:rPr lang="en" sz="1500">
                <a:solidFill>
                  <a:schemeClr val="lt1"/>
                </a:solidFill>
              </a:rPr>
              <a:t>, limiting its predictive utility in fast-moving markets.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b="1" lang="en" sz="1500">
                <a:solidFill>
                  <a:schemeClr val="lt1"/>
                </a:solidFill>
              </a:rPr>
              <a:t>Sentiment analysis</a:t>
            </a:r>
            <a:r>
              <a:rPr lang="en" sz="1500">
                <a:solidFill>
                  <a:schemeClr val="lt1"/>
                </a:solidFill>
              </a:rPr>
              <a:t> relies on text polarity scores, which may oversimplify or misclassify nuanced language (e.g., sarcasm or context-specific terms).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b="1" lang="en" sz="1500">
                <a:solidFill>
                  <a:schemeClr val="lt1"/>
                </a:solidFill>
              </a:rPr>
              <a:t>News and Twitter data may be biased</a:t>
            </a:r>
            <a:r>
              <a:rPr lang="en" sz="1500">
                <a:solidFill>
                  <a:schemeClr val="lt1"/>
                </a:solidFill>
              </a:rPr>
              <a:t> toward highly active periods or topics, potentially skewing averages in favor of high-volume moments.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</a:rPr>
              <a:t>The analysis assumes </a:t>
            </a:r>
            <a:r>
              <a:rPr b="1" lang="en" sz="1500">
                <a:solidFill>
                  <a:schemeClr val="lt1"/>
                </a:solidFill>
              </a:rPr>
              <a:t>equal weight</a:t>
            </a:r>
            <a:r>
              <a:rPr lang="en" sz="1500">
                <a:solidFill>
                  <a:schemeClr val="lt1"/>
                </a:solidFill>
              </a:rPr>
              <a:t> across all sentiment sources and does not account for </a:t>
            </a:r>
            <a:r>
              <a:rPr b="1" lang="en" sz="1500">
                <a:solidFill>
                  <a:schemeClr val="lt1"/>
                </a:solidFill>
              </a:rPr>
              <a:t>influence level</a:t>
            </a:r>
            <a:r>
              <a:rPr lang="en" sz="1500">
                <a:solidFill>
                  <a:schemeClr val="lt1"/>
                </a:solidFill>
              </a:rPr>
              <a:t> (e.g., verified accounts vs bots).</a:t>
            </a:r>
            <a:br>
              <a:rPr lang="en" sz="1500">
                <a:solidFill>
                  <a:schemeClr val="lt1"/>
                </a:solidFill>
              </a:rPr>
            </a:br>
            <a:endParaRPr sz="1500">
              <a:solidFill>
                <a:schemeClr val="lt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b="1" lang="en" sz="1500">
                <a:solidFill>
                  <a:schemeClr val="lt1"/>
                </a:solidFill>
              </a:rPr>
              <a:t>No causal claims</a:t>
            </a:r>
            <a:r>
              <a:rPr lang="en" sz="1500">
                <a:solidFill>
                  <a:schemeClr val="lt1"/>
                </a:solidFill>
              </a:rPr>
              <a:t> are made — while correlations are clear, we cannot confirm direct influence of sentiment on price without further modeling.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4"/>
          <p:cNvSpPr txBox="1"/>
          <p:nvPr>
            <p:ph type="title"/>
          </p:nvPr>
        </p:nvSpPr>
        <p:spPr>
          <a:xfrm>
            <a:off x="157225" y="2129500"/>
            <a:ext cx="8715000" cy="7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"/>
              <a:t>THANK YOU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9" name="Google Shape;359;p52"/>
          <p:cNvSpPr txBox="1"/>
          <p:nvPr>
            <p:ph idx="1" type="subTitle"/>
          </p:nvPr>
        </p:nvSpPr>
        <p:spPr>
          <a:xfrm>
            <a:off x="195625" y="152650"/>
            <a:ext cx="8555100" cy="6690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INTRODUCTION</a:t>
            </a:r>
            <a:endParaRPr b="1" sz="2400"/>
          </a:p>
        </p:txBody>
      </p:sp>
      <p:sp>
        <p:nvSpPr>
          <p:cNvPr id="360" name="Google Shape;360;p52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1" name="Google Shape;361;p52"/>
          <p:cNvSpPr txBox="1"/>
          <p:nvPr/>
        </p:nvSpPr>
        <p:spPr>
          <a:xfrm>
            <a:off x="459550" y="916000"/>
            <a:ext cx="8350200" cy="4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87" u="sng">
                <a:solidFill>
                  <a:schemeClr val="lt1"/>
                </a:solidFill>
              </a:rPr>
              <a:t>The Challenge</a:t>
            </a:r>
            <a:r>
              <a:rPr lang="en" sz="1487" u="sng">
                <a:solidFill>
                  <a:schemeClr val="lt1"/>
                </a:solidFill>
              </a:rPr>
              <a:t>:</a:t>
            </a:r>
            <a:r>
              <a:rPr lang="en" sz="1487">
                <a:solidFill>
                  <a:schemeClr val="lt1"/>
                </a:solidFill>
              </a:rPr>
              <a:t> The cryptocurrency market is highly volatile and influenced by investor sentiment, financial news, and macroeconomic factors—making it difficult for traders to react quickly to rapid price swings.                                                                                                                                                                                  </a:t>
            </a:r>
            <a:endParaRPr sz="1487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87" u="sng">
                <a:solidFill>
                  <a:schemeClr val="lt1"/>
                </a:solidFill>
              </a:rPr>
              <a:t>Traditional Approaches</a:t>
            </a:r>
            <a:r>
              <a:rPr lang="en" sz="1487" u="sng">
                <a:solidFill>
                  <a:schemeClr val="lt1"/>
                </a:solidFill>
              </a:rPr>
              <a:t>:</a:t>
            </a:r>
            <a:r>
              <a:rPr lang="en" sz="1487">
                <a:solidFill>
                  <a:schemeClr val="lt1"/>
                </a:solidFill>
              </a:rPr>
              <a:t> Focus on historical trends and technical indicators, often missing short-term sentiment signals that can drive price movements before charts respond.</a:t>
            </a:r>
            <a:endParaRPr sz="1487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87" u="sng">
                <a:solidFill>
                  <a:schemeClr val="lt1"/>
                </a:solidFill>
              </a:rPr>
              <a:t>Research Gap:</a:t>
            </a:r>
            <a:br>
              <a:rPr b="1" lang="en" sz="1487">
                <a:solidFill>
                  <a:schemeClr val="lt1"/>
                </a:solidFill>
              </a:rPr>
            </a:br>
            <a:r>
              <a:rPr b="1" lang="en" sz="1487">
                <a:solidFill>
                  <a:schemeClr val="lt1"/>
                </a:solidFill>
              </a:rPr>
              <a:t>- </a:t>
            </a:r>
            <a:r>
              <a:rPr lang="en" sz="1487">
                <a:solidFill>
                  <a:schemeClr val="lt1"/>
                </a:solidFill>
              </a:rPr>
              <a:t>Real-time sentiment from platforms like Twitter  and news outlets offers predictive insights.</a:t>
            </a:r>
            <a:br>
              <a:rPr lang="en" sz="1487">
                <a:solidFill>
                  <a:schemeClr val="lt1"/>
                </a:solidFill>
              </a:rPr>
            </a:br>
            <a:r>
              <a:rPr lang="en" sz="1487">
                <a:solidFill>
                  <a:schemeClr val="lt1"/>
                </a:solidFill>
              </a:rPr>
              <a:t>- Current tools fail to integrate sentiment and market data in a unified, real-time system.</a:t>
            </a:r>
            <a:endParaRPr sz="1487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87" u="sng">
                <a:solidFill>
                  <a:schemeClr val="lt1"/>
                </a:solidFill>
              </a:rPr>
              <a:t>Project Objective:</a:t>
            </a:r>
            <a:br>
              <a:rPr b="1" lang="en" sz="1487">
                <a:solidFill>
                  <a:schemeClr val="lt1"/>
                </a:solidFill>
              </a:rPr>
            </a:br>
            <a:r>
              <a:rPr b="1" lang="en" sz="1487">
                <a:solidFill>
                  <a:schemeClr val="lt1"/>
                </a:solidFill>
              </a:rPr>
              <a:t>- </a:t>
            </a:r>
            <a:r>
              <a:rPr lang="en" sz="1487">
                <a:solidFill>
                  <a:schemeClr val="lt1"/>
                </a:solidFill>
              </a:rPr>
              <a:t>Build a real-time analytics pipeline using Azure services to combine:</a:t>
            </a:r>
            <a:br>
              <a:rPr lang="en" sz="1487">
                <a:solidFill>
                  <a:schemeClr val="lt1"/>
                </a:solidFill>
              </a:rPr>
            </a:br>
            <a:r>
              <a:rPr lang="en" sz="1487">
                <a:solidFill>
                  <a:schemeClr val="lt1"/>
                </a:solidFill>
              </a:rPr>
              <a:t>	(a) </a:t>
            </a:r>
            <a:r>
              <a:rPr b="1" lang="en" sz="1487">
                <a:solidFill>
                  <a:schemeClr val="lt1"/>
                </a:solidFill>
              </a:rPr>
              <a:t>Social Sentiment</a:t>
            </a:r>
            <a:r>
              <a:rPr lang="en" sz="1487">
                <a:solidFill>
                  <a:schemeClr val="lt1"/>
                </a:solidFill>
              </a:rPr>
              <a:t>: Twitter and financial news</a:t>
            </a:r>
            <a:br>
              <a:rPr lang="en" sz="1487">
                <a:solidFill>
                  <a:schemeClr val="lt1"/>
                </a:solidFill>
              </a:rPr>
            </a:br>
            <a:r>
              <a:rPr lang="en" sz="1487">
                <a:solidFill>
                  <a:schemeClr val="lt1"/>
                </a:solidFill>
              </a:rPr>
              <a:t>	(b) </a:t>
            </a:r>
            <a:r>
              <a:rPr b="1" lang="en" sz="1487">
                <a:solidFill>
                  <a:schemeClr val="lt1"/>
                </a:solidFill>
              </a:rPr>
              <a:t>Market Data</a:t>
            </a:r>
            <a:r>
              <a:rPr lang="en" sz="1487">
                <a:solidFill>
                  <a:schemeClr val="lt1"/>
                </a:solidFill>
              </a:rPr>
              <a:t>: Live crypto prices and volume</a:t>
            </a:r>
            <a:br>
              <a:rPr lang="en" sz="1487">
                <a:solidFill>
                  <a:schemeClr val="lt1"/>
                </a:solidFill>
              </a:rPr>
            </a:br>
            <a:r>
              <a:rPr lang="en" sz="1487">
                <a:solidFill>
                  <a:schemeClr val="lt1"/>
                </a:solidFill>
              </a:rPr>
              <a:t>- Provide traders with an </a:t>
            </a:r>
            <a:r>
              <a:rPr b="1" lang="en" sz="1487">
                <a:solidFill>
                  <a:schemeClr val="lt1"/>
                </a:solidFill>
              </a:rPr>
              <a:t>early warning system</a:t>
            </a:r>
            <a:r>
              <a:rPr lang="en" sz="1487">
                <a:solidFill>
                  <a:schemeClr val="lt1"/>
                </a:solidFill>
              </a:rPr>
              <a:t> for price volatility driven by sentiment shifts.</a:t>
            </a:r>
            <a:endParaRPr sz="1487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t/>
            </a:r>
            <a:endParaRPr sz="712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7" name="Google Shape;367;p53"/>
          <p:cNvSpPr txBox="1"/>
          <p:nvPr>
            <p:ph idx="1" type="subTitle"/>
          </p:nvPr>
        </p:nvSpPr>
        <p:spPr>
          <a:xfrm>
            <a:off x="195625" y="152650"/>
            <a:ext cx="8555100" cy="4986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/>
              <a:t>SYSTEM ARCHITECTURE</a:t>
            </a:r>
            <a:endParaRPr b="1"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/>
          </a:p>
        </p:txBody>
      </p:sp>
      <p:sp>
        <p:nvSpPr>
          <p:cNvPr id="368" name="Google Shape;368;p53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9" name="Google Shape;369;p53"/>
          <p:cNvSpPr txBox="1"/>
          <p:nvPr/>
        </p:nvSpPr>
        <p:spPr>
          <a:xfrm>
            <a:off x="451500" y="998975"/>
            <a:ext cx="8350200" cy="37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712">
              <a:solidFill>
                <a:schemeClr val="lt1"/>
              </a:solidFill>
            </a:endParaRPr>
          </a:p>
        </p:txBody>
      </p:sp>
      <p:pic>
        <p:nvPicPr>
          <p:cNvPr id="370" name="Google Shape;370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525" y="762800"/>
            <a:ext cx="8688600" cy="426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6" name="Google Shape;376;p54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7" name="Google Shape;377;p54" title="Screenshot 2025-05-06 at 3.58.5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966175"/>
            <a:ext cx="8686799" cy="3978651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54"/>
          <p:cNvSpPr txBox="1"/>
          <p:nvPr/>
        </p:nvSpPr>
        <p:spPr>
          <a:xfrm>
            <a:off x="228600" y="196825"/>
            <a:ext cx="8456400" cy="55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EXPLORATORY DATA ANALYSIS (EDA)</a:t>
            </a:r>
            <a:endParaRPr b="1" sz="2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4" name="Google Shape;384;p55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5" name="Google Shape;385;p55"/>
          <p:cNvSpPr txBox="1"/>
          <p:nvPr/>
        </p:nvSpPr>
        <p:spPr>
          <a:xfrm>
            <a:off x="228600" y="196825"/>
            <a:ext cx="8456400" cy="55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EXPLORATORY DATA ANALYSIS (EDA)</a:t>
            </a:r>
            <a:endParaRPr b="1" sz="2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86" name="Google Shape;386;p55" title="Screenshot 2025-05-06 at 3.57.42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926800"/>
            <a:ext cx="8731974" cy="4064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2" name="Google Shape;392;p56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3" name="Google Shape;393;p56"/>
          <p:cNvSpPr txBox="1"/>
          <p:nvPr/>
        </p:nvSpPr>
        <p:spPr>
          <a:xfrm>
            <a:off x="228600" y="196825"/>
            <a:ext cx="8456400" cy="55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EXPLORATORY DATA ANALYSIS (EDA)</a:t>
            </a:r>
            <a:endParaRPr b="1" sz="2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94" name="Google Shape;394;p56" title="Screenshot 2025-05-06 at 3.53.20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992400"/>
            <a:ext cx="8745099" cy="3916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0" name="Google Shape;400;p57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1" name="Google Shape;401;p57"/>
          <p:cNvSpPr txBox="1"/>
          <p:nvPr/>
        </p:nvSpPr>
        <p:spPr>
          <a:xfrm>
            <a:off x="228600" y="196825"/>
            <a:ext cx="8456400" cy="55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EXPLORATORY DATA ANALYSIS (EDA)</a:t>
            </a:r>
            <a:endParaRPr b="1" sz="2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402" name="Google Shape;402;p57" title="Screenshot 2025-05-06 at 3.51.24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040175"/>
            <a:ext cx="8686801" cy="3868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8" name="Google Shape;408;p58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9" name="Google Shape;409;p58"/>
          <p:cNvSpPr txBox="1"/>
          <p:nvPr/>
        </p:nvSpPr>
        <p:spPr>
          <a:xfrm>
            <a:off x="228600" y="196825"/>
            <a:ext cx="8456400" cy="554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EXPLORATORY DATA ANALYSIS (EDA)</a:t>
            </a:r>
            <a:endParaRPr b="1" sz="24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410" name="Google Shape;410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087" y="856275"/>
            <a:ext cx="7835425" cy="393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6" name="Google Shape;416;p59"/>
          <p:cNvSpPr txBox="1"/>
          <p:nvPr>
            <p:ph idx="1" type="subTitle"/>
          </p:nvPr>
        </p:nvSpPr>
        <p:spPr>
          <a:xfrm>
            <a:off x="195625" y="152650"/>
            <a:ext cx="8555100" cy="6690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THE SENTIMENTAL MODEL</a:t>
            </a:r>
            <a:endParaRPr b="1" sz="2400"/>
          </a:p>
        </p:txBody>
      </p:sp>
      <p:sp>
        <p:nvSpPr>
          <p:cNvPr id="417" name="Google Shape;417;p59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8" name="Google Shape;418;p59"/>
          <p:cNvSpPr txBox="1"/>
          <p:nvPr/>
        </p:nvSpPr>
        <p:spPr>
          <a:xfrm>
            <a:off x="451500" y="998975"/>
            <a:ext cx="8299200" cy="3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800"/>
              <a:buChar char="●"/>
            </a:pPr>
            <a:r>
              <a:rPr lang="en" sz="1800">
                <a:solidFill>
                  <a:srgbClr val="F6F5EC"/>
                </a:solidFill>
              </a:rPr>
              <a:t>We selected the Bayesian-tuned HistGradientBoostingRegressor (HGBR) out of a variety of models we tested like Random Forest Classifier,XGBoost Classifier, Logistic Regression,etc. because it offered the best trade-off between prediction accuracy, interpretability, and robustness to missing and imbalanced data. </a:t>
            </a:r>
            <a:endParaRPr sz="1800">
              <a:solidFill>
                <a:srgbClr val="F6F5EC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800"/>
              <a:buChar char="●"/>
            </a:pPr>
            <a:r>
              <a:rPr lang="en" sz="1800">
                <a:solidFill>
                  <a:srgbClr val="F6F5EC"/>
                </a:solidFill>
              </a:rPr>
              <a:t>Among all models tested, it achieved the lowest test RMSE (0.0336), significantly outperforming baseline classifiers and regressors.</a:t>
            </a:r>
            <a:endParaRPr sz="1800">
              <a:solidFill>
                <a:srgbClr val="F6F5EC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6F5EC"/>
              </a:buClr>
              <a:buSzPts val="1800"/>
              <a:buChar char="●"/>
            </a:pPr>
            <a:r>
              <a:rPr lang="en" sz="1800">
                <a:solidFill>
                  <a:srgbClr val="F6F5EC"/>
                </a:solidFill>
              </a:rPr>
              <a:t>We use Bayesian Optimization to fine-tune key hyperparameters such as: learning_rate, max_depth, min_samples_leaf, l2_regularization, and n_estimators</a:t>
            </a:r>
            <a:endParaRPr sz="1800">
              <a:solidFill>
                <a:srgbClr val="F6F5EC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nference Event Presentation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